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3"/>
    <p:sldId id="412" r:id="rId4"/>
    <p:sldId id="413" r:id="rId5"/>
    <p:sldId id="414" r:id="rId6"/>
    <p:sldId id="423" r:id="rId7"/>
    <p:sldId id="422" r:id="rId8"/>
    <p:sldId id="419" r:id="rId9"/>
    <p:sldId id="417" r:id="rId10"/>
    <p:sldId id="418" r:id="rId11"/>
    <p:sldId id="415" r:id="rId12"/>
    <p:sldId id="416" r:id="rId13"/>
    <p:sldId id="42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1423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0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bg1">
                    <a:lumMod val="8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spc="150" baseline="0">
                <a:solidFill>
                  <a:schemeClr val="bg1">
                    <a:lumMod val="85000"/>
                  </a:schemeClr>
                </a:solidFill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pc="150" baseline="0">
                <a:solidFill>
                  <a:schemeClr val="bg1">
                    <a:lumMod val="85000"/>
                  </a:schemeClr>
                </a:solidFill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pc="150" baseline="0">
                <a:solidFill>
                  <a:schemeClr val="bg1">
                    <a:lumMod val="85000"/>
                  </a:schemeClr>
                </a:solidFill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spc="150" baseline="0">
                <a:solidFill>
                  <a:schemeClr val="bg1">
                    <a:lumMod val="85000"/>
                  </a:schemeClr>
                </a:solidFill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sz="1400" spc="150" baseline="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3pPr>
            <a:lvl4pPr eaLnBrk="1" fontAlgn="auto" latinLnBrk="0" hangingPunct="1">
              <a:defRPr sz="1400"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4pPr>
            <a:lvl5pPr eaLnBrk="1" fontAlgn="auto" latinLnBrk="0" hangingPunct="1">
              <a:defRPr sz="1400"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spc="300" baseline="0">
                <a:solidFill>
                  <a:schemeClr val="bg1">
                    <a:lumMod val="85000"/>
                  </a:schemeClr>
                </a:solidFill>
              </a:defRPr>
            </a:lvl1pPr>
            <a:lvl2pPr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pc="300" baseline="0">
                <a:solidFill>
                  <a:schemeClr val="bg1">
                    <a:lumMod val="85000"/>
                  </a:schemeClr>
                </a:solidFill>
              </a:defRPr>
            </a:lvl2pPr>
            <a:lvl3pPr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pc="300" baseline="0">
                <a:solidFill>
                  <a:schemeClr val="bg1">
                    <a:lumMod val="85000"/>
                  </a:schemeClr>
                </a:solidFill>
              </a:defRPr>
            </a:lvl3pPr>
            <a:lvl4pPr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sz="1400" spc="300" baseline="0">
                <a:solidFill>
                  <a:schemeClr val="bg1">
                    <a:lumMod val="85000"/>
                  </a:schemeClr>
                </a:solidFill>
              </a:defRPr>
            </a:lvl4pPr>
            <a:lvl5pPr indent="-228600" eaLnBrk="1" fontAlgn="auto" latinLnBrk="0" hangingPunct="1">
              <a:lnSpc>
                <a:spcPct val="120000"/>
              </a:lnSpc>
              <a:spcAft>
                <a:spcPts val="300"/>
              </a:spcAft>
              <a:buChar char="•"/>
              <a:defRPr sz="1400" spc="300" baseline="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</a:tabLst>
        <a:defRPr sz="16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9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 sz="5400"/>
              <a:t>翻译项目实施现状与未来计划</a:t>
            </a:r>
            <a:endParaRPr lang="zh-CN" altLang="zh-CN" sz="54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Jul 2020@Pa-auk Meditation Center(Dawei)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下一个阶段目标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sz="2400">
                <a:sym typeface="+mn-ea"/>
              </a:rPr>
              <a:t>网络直播，让一些潜在的开发者参与。</a:t>
            </a:r>
            <a:endParaRPr sz="2400"/>
          </a:p>
          <a:p>
            <a:pPr marL="0" indent="0">
              <a:buNone/>
            </a:pPr>
            <a:r>
              <a:rPr sz="2400"/>
              <a:t>课程模式：主题式课程（《数息》专题</a:t>
            </a:r>
            <a:r>
              <a:rPr sz="2400"/>
              <a:t>）</a:t>
            </a:r>
            <a:endParaRPr sz="2400"/>
          </a:p>
          <a:p>
            <a:pPr marL="0" indent="0">
              <a:buNone/>
            </a:pPr>
            <a:r>
              <a:rPr sz="2400"/>
              <a:t>助理老师参与预习</a:t>
            </a:r>
            <a:endParaRPr sz="2400"/>
          </a:p>
          <a:p>
            <a:pPr marL="0" indent="0">
              <a:buNone/>
            </a:pPr>
            <a:r>
              <a:rPr sz="2400"/>
              <a:t>在德威之外的地方实施授课</a:t>
            </a:r>
            <a:endParaRPr sz="2400"/>
          </a:p>
          <a:p>
            <a:pPr marL="0" indent="0">
              <a:buNone/>
            </a:pPr>
            <a:endParaRPr sz="2400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阶段计划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/>
              <a:t>雨安居第一个月 </a:t>
            </a:r>
            <a:r>
              <a:rPr sz="2800">
                <a:sym typeface="+mn-ea"/>
              </a:rPr>
              <a:t>第二个月</a:t>
            </a:r>
            <a:endParaRPr lang="zh-CN" altLang="en-US" sz="2800"/>
          </a:p>
          <a:p>
            <a:pPr lvl="1"/>
            <a:r>
              <a:rPr lang="zh-CN" altLang="en-US" sz="2400"/>
              <a:t>网络直播</a:t>
            </a:r>
            <a:endParaRPr lang="zh-CN" altLang="en-US" sz="2400"/>
          </a:p>
          <a:p>
            <a:pPr lvl="1"/>
            <a:r>
              <a:rPr lang="zh-CN" altLang="en-US" sz="2400"/>
              <a:t>主题课程</a:t>
            </a:r>
            <a:endParaRPr lang="zh-CN" altLang="en-US" sz="2400"/>
          </a:p>
          <a:p>
            <a:pPr lvl="1"/>
            <a:r>
              <a:rPr lang="zh-CN" altLang="en-US" sz="2400"/>
              <a:t>请助理老师远程参与预习</a:t>
            </a:r>
            <a:endParaRPr lang="zh-CN" altLang="en-US" sz="2400"/>
          </a:p>
          <a:p>
            <a:endParaRPr lang="zh-CN" altLang="en-US" sz="2800"/>
          </a:p>
          <a:p>
            <a:r>
              <a:rPr sz="2800">
                <a:sym typeface="+mn-ea"/>
              </a:rPr>
              <a:t>雨安居第三个月</a:t>
            </a:r>
            <a:endParaRPr lang="zh-CN" altLang="en-US" sz="2800"/>
          </a:p>
          <a:p>
            <a:pPr lvl="1"/>
            <a:r>
              <a:rPr lang="zh-CN" altLang="en-US" sz="2400"/>
              <a:t>请宾伍伦老师授课</a:t>
            </a:r>
            <a:endParaRPr lang="zh-CN" altLang="en-US" sz="2400"/>
          </a:p>
          <a:p>
            <a:pPr lvl="1"/>
            <a:r>
              <a:rPr sz="2400">
                <a:sym typeface="+mn-ea"/>
              </a:rPr>
              <a:t>宾伍伦学生参与</a:t>
            </a:r>
            <a:endParaRPr sz="24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可能遇到的问题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/>
              <a:t>网络质量不佳</a:t>
            </a:r>
            <a:endParaRPr lang="zh-CN" altLang="en-US" sz="2800"/>
          </a:p>
          <a:p>
            <a:r>
              <a:rPr lang="zh-CN" altLang="en-US" sz="2800"/>
              <a:t>无法找到助理老师</a:t>
            </a:r>
            <a:endParaRPr lang="zh-CN" altLang="en-US" sz="2800"/>
          </a:p>
          <a:p>
            <a:r>
              <a:rPr lang="zh-CN" altLang="en-US" sz="2800"/>
              <a:t>无法找到学生</a:t>
            </a:r>
            <a:endParaRPr lang="zh-CN" altLang="en-US" sz="2800"/>
          </a:p>
          <a:p>
            <a:r>
              <a:rPr lang="zh-CN" altLang="en-US" sz="2800"/>
              <a:t>无法找到授课老师</a:t>
            </a:r>
            <a:endParaRPr lang="zh-CN" altLang="en-US" sz="2800"/>
          </a:p>
          <a:p>
            <a:r>
              <a:rPr lang="zh-CN" altLang="en-US" sz="2800"/>
              <a:t>程序有问题无法支持授课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已经完成的课程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/>
              <a:t>2020-03-09 到 </a:t>
            </a:r>
            <a:r>
              <a:rPr lang="en-US" altLang="zh-CN" sz="2400"/>
              <a:t>21  </a:t>
            </a:r>
            <a:r>
              <a:rPr sz="2400"/>
              <a:t>宝经试讲。讲解宝经中的关系语法</a:t>
            </a:r>
            <a:endParaRPr sz="2400"/>
          </a:p>
          <a:p>
            <a:r>
              <a:rPr sz="2400"/>
              <a:t>2020-03-29 到 2020-07-05 详细讲解khuddasikkha《修持精要》</a:t>
            </a:r>
            <a:r>
              <a:rPr lang="en-US" altLang="zh-CN" sz="2400"/>
              <a:t>120</a:t>
            </a:r>
            <a:endParaRPr sz="2400"/>
          </a:p>
          <a:p>
            <a:r>
              <a:rPr sz="2400"/>
              <a:t>2020-07-06 到 </a:t>
            </a:r>
            <a:r>
              <a:rPr lang="en-US" altLang="zh-CN" sz="2400"/>
              <a:t>13 </a:t>
            </a:r>
            <a:r>
              <a:rPr sz="2400"/>
              <a:t>《</a:t>
            </a:r>
            <a:r>
              <a:rPr sz="2400"/>
              <a:t>清净道论》中的数息</a:t>
            </a:r>
            <a:endParaRPr sz="24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已经做的工作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/>
              <a:t>共计</a:t>
            </a:r>
            <a:r>
              <a:rPr lang="en-US" altLang="zh-CN" sz="2000"/>
              <a:t>99</a:t>
            </a:r>
            <a:r>
              <a:rPr sz="2000"/>
              <a:t>节课的录音录像资料的录制归档</a:t>
            </a:r>
            <a:endParaRPr sz="2000"/>
          </a:p>
          <a:p>
            <a:r>
              <a:rPr sz="2000"/>
              <a:t>部分课程录像上传网络</a:t>
            </a:r>
            <a:endParaRPr sz="2000"/>
          </a:p>
          <a:p>
            <a:r>
              <a:rPr sz="2000"/>
              <a:t>部分段落的翻译 </a:t>
            </a:r>
            <a:r>
              <a:rPr lang="en-US" altLang="zh-CN" sz="2000"/>
              <a:t>20%</a:t>
            </a:r>
            <a:endParaRPr sz="2000"/>
          </a:p>
          <a:p>
            <a:r>
              <a:rPr sz="2000"/>
              <a:t>完善软件平台，实现部分功能的在线使用。</a:t>
            </a:r>
            <a:endParaRPr sz="2000"/>
          </a:p>
          <a:p>
            <a:pPr lvl="1"/>
            <a:r>
              <a:rPr sz="1800"/>
              <a:t>软件的主要改进</a:t>
            </a:r>
            <a:endParaRPr sz="1800"/>
          </a:p>
          <a:p>
            <a:pPr lvl="1"/>
            <a:r>
              <a:rPr sz="1800"/>
              <a:t>关系语法的标注</a:t>
            </a:r>
            <a:endParaRPr sz="1800"/>
          </a:p>
          <a:p>
            <a:pPr lvl="1"/>
            <a:r>
              <a:rPr sz="1800"/>
              <a:t>多人协作的功能完善</a:t>
            </a:r>
            <a:endParaRPr sz="1800"/>
          </a:p>
          <a:p>
            <a:pPr lvl="1"/>
            <a:r>
              <a:rPr sz="1800"/>
              <a:t>数据库格式存盘（自动存盘）</a:t>
            </a:r>
            <a:endParaRPr sz="1800"/>
          </a:p>
          <a:p>
            <a:pPr lvl="1"/>
            <a:r>
              <a:rPr sz="1800"/>
              <a:t>圣典百科</a:t>
            </a:r>
            <a:endParaRPr sz="1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44540" y="1313815"/>
            <a:ext cx="6347460" cy="40011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遇到的</a:t>
            </a:r>
            <a:r>
              <a:rPr lang="zh-CN" altLang="en-US"/>
              <a:t>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4832350"/>
          </a:xfrm>
        </p:spPr>
        <p:txBody>
          <a:bodyPr/>
          <a:p>
            <a:r>
              <a:rPr lang="zh-CN" altLang="en-US" sz="2400"/>
              <a:t>并未翻译全部文本。翻译约</a:t>
            </a:r>
            <a:r>
              <a:rPr lang="en-US" altLang="zh-CN" sz="2400"/>
              <a:t>20%</a:t>
            </a:r>
            <a:endParaRPr lang="en-US" altLang="zh-CN" sz="2400"/>
          </a:p>
          <a:p>
            <a:pPr lvl="1"/>
            <a:r>
              <a:rPr sz="2000"/>
              <a:t>原因：</a:t>
            </a:r>
            <a:endParaRPr sz="2000"/>
          </a:p>
          <a:p>
            <a:pPr lvl="1"/>
            <a:r>
              <a:rPr sz="2000"/>
              <a:t>学生数量不足</a:t>
            </a:r>
            <a:endParaRPr sz="2000"/>
          </a:p>
          <a:p>
            <a:pPr lvl="1"/>
            <a:r>
              <a:rPr sz="2000"/>
              <a:t>没有助理老师</a:t>
            </a:r>
            <a:endParaRPr sz="2000"/>
          </a:p>
          <a:p>
            <a:pPr lvl="1"/>
            <a:r>
              <a:rPr sz="2000"/>
              <a:t>没有实施新手培训流程</a:t>
            </a:r>
            <a:endParaRPr sz="2000"/>
          </a:p>
          <a:p>
            <a:pPr lvl="1"/>
            <a:r>
              <a:rPr sz="2000"/>
              <a:t>网络状况欠佳</a:t>
            </a:r>
            <a:endParaRPr sz="2000"/>
          </a:p>
          <a:p>
            <a:pPr lvl="0"/>
            <a:r>
              <a:rPr sz="2250"/>
              <a:t>前期课程录像质量不佳</a:t>
            </a:r>
            <a:endParaRPr sz="2250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330" y="608330"/>
            <a:ext cx="3953510" cy="705485"/>
          </a:xfrm>
        </p:spPr>
        <p:txBody>
          <a:bodyPr/>
          <a:p>
            <a:r>
              <a:rPr>
                <a:sym typeface="+mn-ea"/>
              </a:rPr>
              <a:t>无设备</a:t>
            </a:r>
            <a:endParaRPr>
              <a:sym typeface="+mn-ea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3585" y="1404620"/>
            <a:ext cx="4556760" cy="25641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t="17055" b="13228"/>
          <a:stretch>
            <a:fillRect/>
          </a:stretch>
        </p:blipFill>
        <p:spPr>
          <a:xfrm>
            <a:off x="740410" y="3968750"/>
            <a:ext cx="4559935" cy="25742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t="17168" b="13350"/>
          <a:stretch>
            <a:fillRect/>
          </a:stretch>
        </p:blipFill>
        <p:spPr>
          <a:xfrm>
            <a:off x="6261100" y="3968750"/>
            <a:ext cx="4573905" cy="2573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rcRect t="7344" b="3552"/>
          <a:stretch>
            <a:fillRect/>
          </a:stretch>
        </p:blipFill>
        <p:spPr>
          <a:xfrm>
            <a:off x="6261100" y="1388745"/>
            <a:ext cx="4569460" cy="2580005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/>
        </p:nvSpPr>
        <p:spPr>
          <a:xfrm>
            <a:off x="5820410" y="608330"/>
            <a:ext cx="3953510" cy="705485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>
                <a:sym typeface="+mn-ea"/>
              </a:rPr>
              <a:t>有</a:t>
            </a:r>
            <a:r>
              <a:rPr>
                <a:sym typeface="+mn-ea"/>
              </a:rPr>
              <a:t>设备</a:t>
            </a:r>
            <a:endParaRPr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t="7344" b="3552"/>
          <a:stretch>
            <a:fillRect/>
          </a:stretch>
        </p:blipFill>
        <p:spPr>
          <a:xfrm>
            <a:off x="0" y="0"/>
            <a:ext cx="12143105" cy="68573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前期</a:t>
            </a:r>
            <a:r>
              <a:rPr lang="zh-CN" altLang="en-US"/>
              <a:t>课程录像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t="17055" b="13228"/>
          <a:stretch>
            <a:fillRect/>
          </a:stretch>
        </p:blipFill>
        <p:spPr>
          <a:xfrm>
            <a:off x="1037590" y="1330960"/>
            <a:ext cx="9790430" cy="55270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近期课程录像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t="17168" b="13350"/>
          <a:stretch>
            <a:fillRect/>
          </a:stretch>
        </p:blipFill>
        <p:spPr>
          <a:xfrm>
            <a:off x="1165225" y="1404620"/>
            <a:ext cx="9692640" cy="5453380"/>
          </a:xfrm>
          <a:prstGeom prst="rect">
            <a:avLst/>
          </a:prstGeom>
        </p:spPr>
      </p:pic>
      <p:sp>
        <p:nvSpPr>
          <p:cNvPr id="5" name="圆角矩形标注 4"/>
          <p:cNvSpPr/>
          <p:nvPr/>
        </p:nvSpPr>
        <p:spPr>
          <a:xfrm>
            <a:off x="222250" y="4010660"/>
            <a:ext cx="1481455" cy="659765"/>
          </a:xfrm>
          <a:prstGeom prst="wedgeRoundRectCallout">
            <a:avLst>
              <a:gd name="adj1" fmla="val 48971"/>
              <a:gd name="adj2" fmla="val 97353"/>
              <a:gd name="adj3" fmla="val 16667"/>
            </a:avLst>
          </a:prstGeom>
          <a:solidFill>
            <a:schemeClr val="bg1">
              <a:alpha val="54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句子编号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圆角矩形标注 5"/>
          <p:cNvSpPr/>
          <p:nvPr/>
        </p:nvSpPr>
        <p:spPr>
          <a:xfrm>
            <a:off x="0" y="5212080"/>
            <a:ext cx="1481455" cy="659765"/>
          </a:xfrm>
          <a:prstGeom prst="wedgeRoundRectCallout">
            <a:avLst>
              <a:gd name="adj1" fmla="val 63287"/>
              <a:gd name="adj2" fmla="val 21896"/>
              <a:gd name="adj3" fmla="val 16667"/>
            </a:avLst>
          </a:prstGeom>
          <a:solidFill>
            <a:schemeClr val="bg1">
              <a:alpha val="54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注释书嵌入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0" y="6049010"/>
            <a:ext cx="1481455" cy="659765"/>
          </a:xfrm>
          <a:prstGeom prst="wedgeRoundRectCallout">
            <a:avLst>
              <a:gd name="adj1" fmla="val 89305"/>
              <a:gd name="adj2" fmla="val -88787"/>
              <a:gd name="adj3" fmla="val 16667"/>
            </a:avLst>
          </a:prstGeom>
          <a:solidFill>
            <a:schemeClr val="bg1">
              <a:alpha val="54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注释书译文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4792980" y="4441190"/>
            <a:ext cx="2059305" cy="659765"/>
          </a:xfrm>
          <a:prstGeom prst="wedgeRoundRectCallout">
            <a:avLst>
              <a:gd name="adj1" fmla="val 100235"/>
              <a:gd name="adj2" fmla="val 160298"/>
              <a:gd name="adj3" fmla="val 16667"/>
            </a:avLst>
          </a:prstGeom>
          <a:solidFill>
            <a:schemeClr val="bg1">
              <a:alpha val="54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注释书引用</a:t>
            </a:r>
            <a:r>
              <a:rPr lang="zh-CN" altLang="en-US">
                <a:solidFill>
                  <a:schemeClr val="tx1"/>
                </a:solidFill>
              </a:rPr>
              <a:t>链接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0" y="1910715"/>
            <a:ext cx="1481455" cy="659765"/>
          </a:xfrm>
          <a:prstGeom prst="wedgeRoundRectCallout">
            <a:avLst>
              <a:gd name="adj1" fmla="val 89991"/>
              <a:gd name="adj2" fmla="val 63378"/>
              <a:gd name="adj3" fmla="val 16667"/>
            </a:avLst>
          </a:prstGeom>
          <a:solidFill>
            <a:schemeClr val="bg1">
              <a:alpha val="54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注释引用自动编号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animBg="1"/>
      <p:bldP spid="6" grpId="0" animBg="1"/>
      <p:bldP spid="7" grpId="0" animBg="1"/>
      <p:bldP spid="8" grpId="0" animBg="1"/>
      <p:bldP spid="9" grpId="1" animBg="1"/>
      <p:bldP spid="5" grpId="1" animBg="1"/>
      <p:bldP spid="6" grpId="1" animBg="1"/>
      <p:bldP spid="7" grpId="1" animBg="1"/>
      <p:bldP spid="8" grpId="1" animBg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5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5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5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5_1*a*1"/>
  <p:tag name="KSO_WM_TEMPLATE_CATEGORY" val="custom"/>
  <p:tag name="KSO_WM_TEMPLATE_INDEX" val="20205175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5_1*b*1"/>
  <p:tag name="KSO_WM_TEMPLATE_CATEGORY" val="custom"/>
  <p:tag name="KSO_WM_TEMPLATE_INDEX" val="20205175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175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5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5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544</Words>
  <Application>WPS 演示</Application>
  <PresentationFormat>宽屏</PresentationFormat>
  <Paragraphs>77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Office 主题​​</vt:lpstr>
      <vt:lpstr>空白演示</vt:lpstr>
      <vt:lpstr>PowerPoint 演示文稿</vt:lpstr>
      <vt:lpstr>PowerPoint 演示文稿</vt:lpstr>
      <vt:lpstr>PowerPoint 演示文稿</vt:lpstr>
      <vt:lpstr>无设备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ASUS</cp:lastModifiedBy>
  <cp:revision>216</cp:revision>
  <dcterms:created xsi:type="dcterms:W3CDTF">2019-06-19T02:08:00Z</dcterms:created>
  <dcterms:modified xsi:type="dcterms:W3CDTF">2020-07-23T08:49:38Z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